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5"/>
  </p:notesMasterIdLst>
  <p:sldIdLst>
    <p:sldId id="256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31" r:id="rId11"/>
    <p:sldId id="327" r:id="rId12"/>
    <p:sldId id="328" r:id="rId13"/>
    <p:sldId id="32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A0D92-46D6-46DB-ABC1-1AE9DB7BBC52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90A1D-BD31-4892-9EC6-068F1BCE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275735D-F34F-4430-8EBF-F60F5DB0360D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EC71ABE-F8A7-48B6-9B58-A1C84826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C094-2206-949F-7C2B-88A1A3A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1820454"/>
            <a:ext cx="5481963" cy="2692552"/>
          </a:xfrm>
        </p:spPr>
        <p:txBody>
          <a:bodyPr>
            <a:normAutofit/>
          </a:bodyPr>
          <a:lstStyle/>
          <a:p>
            <a:r>
              <a:rPr lang="en-US" dirty="0"/>
              <a:t>Visibility Learning</a:t>
            </a: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E4E5D338-8438-5766-5C7F-446851E1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6" r="859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69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97557-75BB-EB58-F46B-D62D3054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6E85A-E0EC-1EA7-F2CA-4FE5D6A963AD}"/>
              </a:ext>
            </a:extLst>
          </p:cNvPr>
          <p:cNvSpPr txBox="1"/>
          <p:nvPr/>
        </p:nvSpPr>
        <p:spPr>
          <a:xfrm>
            <a:off x="674900" y="1089840"/>
            <a:ext cx="3277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Sparse (0-33% obs. coverage)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88FDA-7ED8-72FB-4739-3BFA648F1468}"/>
              </a:ext>
            </a:extLst>
          </p:cNvPr>
          <p:cNvSpPr txBox="1"/>
          <p:nvPr/>
        </p:nvSpPr>
        <p:spPr>
          <a:xfrm>
            <a:off x="4511107" y="1141453"/>
            <a:ext cx="329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 (33-67% obs. coverage)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CC2A8-A2EB-7540-F1F1-4ED9BFD0C76D}"/>
              </a:ext>
            </a:extLst>
          </p:cNvPr>
          <p:cNvSpPr txBox="1"/>
          <p:nvPr/>
        </p:nvSpPr>
        <p:spPr>
          <a:xfrm>
            <a:off x="8362262" y="1089839"/>
            <a:ext cx="3277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Dense (67-100% obs. coverage)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9C438-4869-BE1D-53C4-25BFD08E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00" y="2638425"/>
            <a:ext cx="3277288" cy="3292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E1B09-B8E9-1DC5-5841-7FEAE8B7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7" y="2638425"/>
            <a:ext cx="3292236" cy="3292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EEE46-CE07-FAC9-6073-6FC86215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62" y="2638425"/>
            <a:ext cx="3299744" cy="32922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07AAFD-05F7-ECEF-1CC5-50EC2DE885EB}"/>
              </a:ext>
            </a:extLst>
          </p:cNvPr>
          <p:cNvCxnSpPr/>
          <p:nvPr/>
        </p:nvCxnSpPr>
        <p:spPr>
          <a:xfrm>
            <a:off x="4219575" y="2143125"/>
            <a:ext cx="0" cy="4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816AB3-7252-92D4-5FCA-41DDA722BB9E}"/>
              </a:ext>
            </a:extLst>
          </p:cNvPr>
          <p:cNvCxnSpPr/>
          <p:nvPr/>
        </p:nvCxnSpPr>
        <p:spPr>
          <a:xfrm>
            <a:off x="8039100" y="2143125"/>
            <a:ext cx="0" cy="4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33162-C27A-97FC-BE88-E3D5D424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3F7806-57B3-59FE-2FE9-37BE84E7C32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1000 Open building 2D Scene, 750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08DEB-F682-DCB2-47EB-DE06C3C7D6F3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Sparse (0-33%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22C6-DDF0-A754-9BD1-0A47DAA6D289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27BF7-3F89-38E9-B6C5-3E28DB73B9CF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27E1AF-229B-A3D0-D514-DC21EB45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220297"/>
            <a:ext cx="5010849" cy="3038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8A293-217E-704F-56D9-5D5DDB9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33" y="3157959"/>
            <a:ext cx="464884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529C-BB84-BAE1-BC5C-C04AE93A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9B88F6A-49FF-D2F9-5917-0001A8DF33C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47 Open building 2D Scene, 750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B49D2-3E73-87C3-9A76-B03FB06A300F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Normal (33-67%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06488-3ED5-1EBA-D3EA-2B16624FABA3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82688-716A-BA54-AFF4-102539A8252E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5B4EF-9DD7-8D4A-5F34-5074394F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87" y="3301222"/>
            <a:ext cx="3877216" cy="2762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A063B-1E7D-34E7-1DF4-1DB1A043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0"/>
          <a:stretch/>
        </p:blipFill>
        <p:spPr>
          <a:xfrm>
            <a:off x="1046375" y="3254307"/>
            <a:ext cx="4172532" cy="26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B9393-76C6-39D1-53CE-226993B0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7F6876-E44F-AF9B-FB29-365BF4F191A5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Tested on: </a:t>
            </a:r>
            <a:r>
              <a:rPr lang="en-US" sz="2800" dirty="0"/>
              <a:t>8 Open building 2D Scene, 250 pairs query points per scene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92D89-9EF1-235C-85E3-9375ECD2B365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Dense (67-100% obs. coverage)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017BCA-5D4A-8952-4ABD-D36FEEDF2144}"/>
              </a:ext>
            </a:extLst>
          </p:cNvPr>
          <p:cNvSpPr txBox="1"/>
          <p:nvPr/>
        </p:nvSpPr>
        <p:spPr>
          <a:xfrm>
            <a:off x="1046375" y="2597482"/>
            <a:ext cx="394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Without fine tuning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CC6F4-CE25-10BF-8268-8B0CD77ADBBA}"/>
              </a:ext>
            </a:extLst>
          </p:cNvPr>
          <p:cNvSpPr txBox="1"/>
          <p:nvPr/>
        </p:nvSpPr>
        <p:spPr>
          <a:xfrm>
            <a:off x="7459187" y="2593166"/>
            <a:ext cx="338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With fine tuning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F8083-54A0-83A7-4E64-A5C77816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87" y="3301222"/>
            <a:ext cx="3410426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FF6BE-A838-058F-0417-7CC622E8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75" y="3293636"/>
            <a:ext cx="362953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8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D4FE0-7FD9-6A43-815B-34D526C0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B2BDAC-9A24-FDBB-30AD-F215F0A9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42" y="1762812"/>
            <a:ext cx="10411999" cy="2584170"/>
          </a:xfrm>
        </p:spPr>
        <p:txBody>
          <a:bodyPr>
            <a:normAutofit/>
          </a:bodyPr>
          <a:lstStyle/>
          <a:p>
            <a:r>
              <a:rPr lang="en-US" sz="7300" b="0" i="0" dirty="0">
                <a:solidFill>
                  <a:schemeClr val="bg1"/>
                </a:solidFill>
                <a:effectLst/>
                <a:latin typeface="Google Sans Display"/>
              </a:rPr>
              <a:t>Open Buildings 2D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b="0" i="0" dirty="0">
                <a:solidFill>
                  <a:schemeClr val="bg1"/>
                </a:solidFill>
                <a:effectLst/>
                <a:latin typeface="Google Sans Text"/>
              </a:rPr>
              <a:t>A dataset of building footprints to support social good applications</a:t>
            </a:r>
            <a:br>
              <a:rPr lang="en-US" b="0" i="0" dirty="0">
                <a:solidFill>
                  <a:schemeClr val="bg1"/>
                </a:solidFill>
                <a:effectLst/>
                <a:latin typeface="Google Sans Text"/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40E2-FF0F-AB2B-E55D-95772742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01C8A-787E-E3FC-E39A-28A1A21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53" y="2093976"/>
            <a:ext cx="6447306" cy="396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C3660-0A51-4CAC-E2EA-136C071F5C64}"/>
              </a:ext>
            </a:extLst>
          </p:cNvPr>
          <p:cNvSpPr txBox="1"/>
          <p:nvPr/>
        </p:nvSpPr>
        <p:spPr>
          <a:xfrm>
            <a:off x="1300899" y="2752627"/>
            <a:ext cx="3205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About 6.6 Million Polygon</a:t>
            </a:r>
          </a:p>
        </p:txBody>
      </p:sp>
    </p:spTree>
    <p:extLst>
      <p:ext uri="{BB962C8B-B14F-4D97-AF65-F5344CB8AC3E}">
        <p14:creationId xmlns:p14="http://schemas.microsoft.com/office/powerpoint/2010/main" val="178884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4EDA0-A5F9-042A-03D8-76D32C65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DF48-DA4B-1323-03CE-21E031F8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F0E2E-1094-EEDE-25F9-DBF8559BE152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3A90E-22E9-EFC9-7C0A-25BF34F20672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325047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81FF-1926-35A3-DDE0-C445F91BD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E006-930C-9B97-A404-FAFF75BB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C69D-14C7-06B2-C9B9-56F5CB9DAFB4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B591-967F-AA1D-A0EB-60BA6DFD2852}"/>
              </a:ext>
            </a:extLst>
          </p:cNvPr>
          <p:cNvSpPr txBox="1"/>
          <p:nvPr/>
        </p:nvSpPr>
        <p:spPr>
          <a:xfrm>
            <a:off x="1069847" y="4432165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Assumption: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35D50-BD7E-5F43-2BC7-D2B2AA830604}"/>
              </a:ext>
            </a:extLst>
          </p:cNvPr>
          <p:cNvSpPr txBox="1"/>
          <p:nvPr/>
        </p:nvSpPr>
        <p:spPr>
          <a:xfrm>
            <a:off x="1769002" y="5070840"/>
            <a:ext cx="661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simplify scan conversion(encoding), we considered each polygon of a </a:t>
            </a:r>
            <a:r>
              <a:rPr lang="en-US" sz="2000" dirty="0" err="1"/>
              <a:t>multipolygon</a:t>
            </a:r>
            <a:r>
              <a:rPr lang="en-US" sz="2000" dirty="0"/>
              <a:t> to be a separate polygon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2FEE3-92EF-0A77-E6FA-738DC5BD3B02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325823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21D78-018D-25FC-C814-36D1146E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82E9-9EB0-5D40-7378-E60B85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48615-6C0B-ACF6-A330-8ED9E372876E}"/>
              </a:ext>
            </a:extLst>
          </p:cNvPr>
          <p:cNvSpPr txBox="1"/>
          <p:nvPr/>
        </p:nvSpPr>
        <p:spPr>
          <a:xfrm>
            <a:off x="1069848" y="2243580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Format: WKT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5382-10C4-BD40-8737-B6876AB86123}"/>
              </a:ext>
            </a:extLst>
          </p:cNvPr>
          <p:cNvSpPr txBox="1"/>
          <p:nvPr/>
        </p:nvSpPr>
        <p:spPr>
          <a:xfrm>
            <a:off x="1069847" y="4432165"/>
            <a:ext cx="320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Assumption: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9D42F-3EBB-1306-883A-2CAFED52CD99}"/>
              </a:ext>
            </a:extLst>
          </p:cNvPr>
          <p:cNvSpPr txBox="1"/>
          <p:nvPr/>
        </p:nvSpPr>
        <p:spPr>
          <a:xfrm>
            <a:off x="1769002" y="5070840"/>
            <a:ext cx="661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simplify scan conversion(encoding), we considered each polygon of a </a:t>
            </a:r>
            <a:r>
              <a:rPr lang="en-US" sz="2000" dirty="0" err="1"/>
              <a:t>multipolygon</a:t>
            </a:r>
            <a:r>
              <a:rPr lang="en-US" sz="2000" dirty="0"/>
              <a:t> to be a separate polygon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F2AC45-9402-217A-63C1-FE4427FA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9" y="1685042"/>
            <a:ext cx="2893636" cy="27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917BA-B251-E028-246C-14E239CA54BC}"/>
              </a:ext>
            </a:extLst>
          </p:cNvPr>
          <p:cNvSpPr txBox="1"/>
          <p:nvPr/>
        </p:nvSpPr>
        <p:spPr>
          <a:xfrm>
            <a:off x="1769003" y="2967335"/>
            <a:ext cx="709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 ((vertex, vertex, ……………………))</a:t>
            </a:r>
          </a:p>
          <a:p>
            <a:endParaRPr lang="en-US" sz="2000" dirty="0"/>
          </a:p>
          <a:p>
            <a:r>
              <a:rPr lang="en-US" sz="2000" dirty="0"/>
              <a:t>MULTIPOLYGON (((vertex, ……), (vertex, ……………)))</a:t>
            </a:r>
          </a:p>
        </p:txBody>
      </p:sp>
    </p:spTree>
    <p:extLst>
      <p:ext uri="{BB962C8B-B14F-4D97-AF65-F5344CB8AC3E}">
        <p14:creationId xmlns:p14="http://schemas.microsoft.com/office/powerpoint/2010/main" val="19233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8395B-C145-7733-CD93-521AEE31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943584-3079-4B87-0D1F-799848F1C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5328"/>
              </p:ext>
            </p:extLst>
          </p:nvPr>
        </p:nvGraphicFramePr>
        <p:xfrm>
          <a:off x="1253761" y="2176061"/>
          <a:ext cx="443060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927">
                  <a:extLst>
                    <a:ext uri="{9D8B030D-6E8A-4147-A177-3AD203B41FA5}">
                      <a16:colId xmlns:a16="http://schemas.microsoft.com/office/drawing/2014/main" val="4185783595"/>
                    </a:ext>
                  </a:extLst>
                </a:gridCol>
                <a:gridCol w="2301675">
                  <a:extLst>
                    <a:ext uri="{9D8B030D-6E8A-4147-A177-3AD203B41FA5}">
                      <a16:colId xmlns:a16="http://schemas.microsoft.com/office/drawing/2014/main" val="3623480340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 32x32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0994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0.6888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8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0.8595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3744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662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9223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656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4300418.0000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9110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958968.0000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80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3254589.0000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7418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276025.0000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8319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3769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Specificity: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0.7724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837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94DFF-5D82-95D1-DB4A-D500646E8441}"/>
              </a:ext>
            </a:extLst>
          </p:cNvPr>
          <p:cNvSpPr txBox="1"/>
          <p:nvPr/>
        </p:nvSpPr>
        <p:spPr>
          <a:xfrm>
            <a:off x="1253761" y="1436415"/>
            <a:ext cx="443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set: </a:t>
            </a:r>
            <a:r>
              <a:rPr lang="en-US" sz="1600" dirty="0"/>
              <a:t>2000 Synthetic Scene, 500 pairs query points per scene, 0-50% obs. 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ED9E2-9311-7C98-08CC-40A24F6DEA49}"/>
              </a:ext>
            </a:extLst>
          </p:cNvPr>
          <p:cNvSpPr txBox="1"/>
          <p:nvPr/>
        </p:nvSpPr>
        <p:spPr>
          <a:xfrm>
            <a:off x="1065229" y="38899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set: </a:t>
            </a:r>
            <a:r>
              <a:rPr lang="en-US" sz="2800" dirty="0"/>
              <a:t>1758 Open Building 2D Scene (128*128 m</a:t>
            </a:r>
            <a:r>
              <a:rPr lang="en-US" sz="2800" baseline="30000" dirty="0"/>
              <a:t>2</a:t>
            </a:r>
            <a:r>
              <a:rPr lang="en-US" sz="2800" dirty="0"/>
              <a:t>), </a:t>
            </a:r>
          </a:p>
          <a:p>
            <a:r>
              <a:rPr lang="en-US" sz="2800" dirty="0"/>
              <a:t>			  5000 pairs query points per scene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4CF4FCD-EB3A-F277-9B74-7F9B9794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29264"/>
              </p:ext>
            </p:extLst>
          </p:nvPr>
        </p:nvGraphicFramePr>
        <p:xfrm>
          <a:off x="6609756" y="2176061"/>
          <a:ext cx="443060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927">
                  <a:extLst>
                    <a:ext uri="{9D8B030D-6E8A-4147-A177-3AD203B41FA5}">
                      <a16:colId xmlns:a16="http://schemas.microsoft.com/office/drawing/2014/main" val="4185783595"/>
                    </a:ext>
                  </a:extLst>
                </a:gridCol>
                <a:gridCol w="2301675">
                  <a:extLst>
                    <a:ext uri="{9D8B030D-6E8A-4147-A177-3AD203B41FA5}">
                      <a16:colId xmlns:a16="http://schemas.microsoft.com/office/drawing/2014/main" val="3623480340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 64x64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0994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8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3744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662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9223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6563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4186526.0000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9110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Pos: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1335188.0000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8087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True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2878256.0000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7418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False Neg: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390030.0000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8319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3769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r>
                        <a:rPr lang="en-US" dirty="0"/>
                        <a:t>Specificity: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0.6831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837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6FA1F4D-A77A-1F8B-9A02-B3D651AA75BA}"/>
              </a:ext>
            </a:extLst>
          </p:cNvPr>
          <p:cNvSpPr txBox="1"/>
          <p:nvPr/>
        </p:nvSpPr>
        <p:spPr>
          <a:xfrm>
            <a:off x="6609756" y="1436415"/>
            <a:ext cx="443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set: </a:t>
            </a:r>
            <a:r>
              <a:rPr lang="en-US" sz="1600" dirty="0"/>
              <a:t>2000 Synthetic Scene, 500 pairs query points per scene, 0-50% obs. coverage</a:t>
            </a:r>
          </a:p>
        </p:txBody>
      </p:sp>
    </p:spTree>
    <p:extLst>
      <p:ext uri="{BB962C8B-B14F-4D97-AF65-F5344CB8AC3E}">
        <p14:creationId xmlns:p14="http://schemas.microsoft.com/office/powerpoint/2010/main" val="27822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9955E-F1EE-49EB-7612-ED06B1D7E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865A-8D01-EDE2-39FF-5FC839D5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Open Buildings 2d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073B-63F6-6394-34AB-F19E544C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06" y="2265402"/>
            <a:ext cx="3779599" cy="2327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3AFD4-BFB1-33C4-9F12-AE37FB387E3E}"/>
              </a:ext>
            </a:extLst>
          </p:cNvPr>
          <p:cNvSpPr txBox="1"/>
          <p:nvPr/>
        </p:nvSpPr>
        <p:spPr>
          <a:xfrm>
            <a:off x="1725106" y="5194172"/>
            <a:ext cx="399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6.6 Million Polygon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9E900-01A5-0D28-91E0-8A4A46B4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78" y="2260747"/>
            <a:ext cx="3993822" cy="233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63BCC-489E-0EA8-50C3-49095FE2FC83}"/>
              </a:ext>
            </a:extLst>
          </p:cNvPr>
          <p:cNvSpPr txBox="1"/>
          <p:nvPr/>
        </p:nvSpPr>
        <p:spPr>
          <a:xfrm>
            <a:off x="7202078" y="5194171"/>
            <a:ext cx="399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3.4 Million Polygon</a:t>
            </a:r>
          </a:p>
        </p:txBody>
      </p:sp>
    </p:spTree>
    <p:extLst>
      <p:ext uri="{BB962C8B-B14F-4D97-AF65-F5344CB8AC3E}">
        <p14:creationId xmlns:p14="http://schemas.microsoft.com/office/powerpoint/2010/main" val="354294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22F1E-B010-8ADB-39AC-8AF1BBF35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5CD1AB-302A-7798-87C5-01681756B822}"/>
              </a:ext>
            </a:extLst>
          </p:cNvPr>
          <p:cNvSpPr txBox="1"/>
          <p:nvPr/>
        </p:nvSpPr>
        <p:spPr>
          <a:xfrm>
            <a:off x="1046375" y="1454223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Trained on: </a:t>
            </a:r>
            <a:r>
              <a:rPr lang="en-US" sz="2800" dirty="0"/>
              <a:t>12000 Synthetic Scene, 750 pairs query points per scene, 0-50% obs. coverage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CC577-AC3D-13A9-493E-CB6BD20EB2CF}"/>
              </a:ext>
            </a:extLst>
          </p:cNvPr>
          <p:cNvSpPr txBox="1"/>
          <p:nvPr/>
        </p:nvSpPr>
        <p:spPr>
          <a:xfrm>
            <a:off x="1046375" y="480241"/>
            <a:ext cx="979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Resolution: </a:t>
            </a:r>
            <a:r>
              <a:rPr lang="en-US" sz="2800" dirty="0"/>
              <a:t>64x64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5B6D2-448E-5863-0094-1136DD232B42}"/>
              </a:ext>
            </a:extLst>
          </p:cNvPr>
          <p:cNvSpPr txBox="1"/>
          <p:nvPr/>
        </p:nvSpPr>
        <p:spPr>
          <a:xfrm>
            <a:off x="1046375" y="2859092"/>
            <a:ext cx="979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Fine tuned on: </a:t>
            </a:r>
            <a:r>
              <a:rPr lang="en-US" sz="2800" dirty="0"/>
              <a:t>500 Open building 2D Scene, 500 pairs query points per scene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F81D8-DF92-870B-BE89-F17A3D536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22354"/>
              </p:ext>
            </p:extLst>
          </p:nvPr>
        </p:nvGraphicFramePr>
        <p:xfrm>
          <a:off x="2032000" y="4662097"/>
          <a:ext cx="8127999" cy="1285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011957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333469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030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(0-33% obs. coverage)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Normal (33-67% obs. coverage)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Dense (67-100% obs. coverage)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3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96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2266</TotalTime>
  <Words>456</Words>
  <Application>Microsoft Office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Google Sans Display</vt:lpstr>
      <vt:lpstr>Google Sans Text</vt:lpstr>
      <vt:lpstr>Rockwell</vt:lpstr>
      <vt:lpstr>Rockwell Condensed</vt:lpstr>
      <vt:lpstr>Wingdings</vt:lpstr>
      <vt:lpstr>Wood Type</vt:lpstr>
      <vt:lpstr>Visibility Learning</vt:lpstr>
      <vt:lpstr>Open Buildings 2D A dataset of building footprints to support social good applications </vt:lpstr>
      <vt:lpstr>Open Buildings 2d</vt:lpstr>
      <vt:lpstr>Open Buildings 2d</vt:lpstr>
      <vt:lpstr>Open Buildings 2d</vt:lpstr>
      <vt:lpstr>Open Buildings 2d</vt:lpstr>
      <vt:lpstr>PowerPoint Presentation</vt:lpstr>
      <vt:lpstr>Open Buildings 2d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Kibria</dc:creator>
  <cp:lastModifiedBy>Zulkar Naim</cp:lastModifiedBy>
  <cp:revision>220</cp:revision>
  <dcterms:created xsi:type="dcterms:W3CDTF">2024-09-23T13:52:11Z</dcterms:created>
  <dcterms:modified xsi:type="dcterms:W3CDTF">2025-01-02T05:23:04Z</dcterms:modified>
</cp:coreProperties>
</file>